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8288000" cy="10287000"/>
  <p:notesSz cx="6858000" cy="9144000"/>
  <p:embeddedFontLst>
    <p:embeddedFont>
      <p:font typeface="Aileron Regular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Aileron Regular Bold" panose="020B0604020202020204" charset="0"/>
      <p:regular r:id="rId25"/>
    </p:embeddedFont>
    <p:embeddedFont>
      <p:font typeface="Aileron Heavy Bold" panose="020B0604020202020204" charset="0"/>
      <p:regular r:id="rId26"/>
    </p:embeddedFont>
    <p:embeddedFont>
      <p:font typeface="Aileron Regular Bold Italics" panose="020B0604020202020204" charset="0"/>
      <p:regular r:id="rId27"/>
    </p:embeddedFont>
    <p:embeddedFont>
      <p:font typeface="Aileron Heavy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54" d="100"/>
          <a:sy n="54" d="100"/>
        </p:scale>
        <p:origin x="7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659611">
            <a:off x="11453307" y="2444298"/>
            <a:ext cx="8883717" cy="105132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363793">
            <a:off x="11486090" y="-3480649"/>
            <a:ext cx="7620799" cy="90186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957164">
            <a:off x="-1076970" y="7872102"/>
            <a:ext cx="3555479" cy="34488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353887">
            <a:off x="-578635" y="-1305871"/>
            <a:ext cx="3677034" cy="35667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65821" y="2548304"/>
            <a:ext cx="7606345" cy="67099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621655" y="3448836"/>
            <a:ext cx="7044689" cy="2706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66632">
            <a:off x="12683369" y="-6561720"/>
            <a:ext cx="9187798" cy="10873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876498">
            <a:off x="-2930346" y="6167807"/>
            <a:ext cx="9187798" cy="108731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48800" y="3920390"/>
            <a:ext cx="3018113" cy="30181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85036" y="3698078"/>
            <a:ext cx="2601230" cy="319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64910" y="3920390"/>
            <a:ext cx="2582164" cy="301811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446250" y="3920390"/>
            <a:ext cx="2572624" cy="301811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018875" y="3698078"/>
            <a:ext cx="3240425" cy="324042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738899" y="1645199"/>
            <a:ext cx="12810201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225">
                <a:solidFill>
                  <a:srgbClr val="21384C"/>
                </a:solidFill>
                <a:latin typeface="Aileron Heavy"/>
              </a:rPr>
              <a:t>Platform/OS Supported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26CBC74B-F518-4EB9-AF57-BCC53E70681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401800" y="8675352"/>
            <a:ext cx="3617908" cy="13898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4337488">
            <a:off x="-2330753" y="-4990885"/>
            <a:ext cx="7620799" cy="90186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4165820">
            <a:off x="13027828" y="5553518"/>
            <a:ext cx="7620799" cy="90186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83750" y="3129135"/>
            <a:ext cx="6520499" cy="36514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97554" y="4177728"/>
            <a:ext cx="2101649" cy="23525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87213" y="7135969"/>
            <a:ext cx="2122331" cy="212233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958522" y="3192077"/>
            <a:ext cx="4101689" cy="126639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530990" y="7146695"/>
            <a:ext cx="2711673" cy="193514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299961" y="7312426"/>
            <a:ext cx="3276185" cy="17694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627668" y="5742260"/>
            <a:ext cx="2076710" cy="207671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38899" y="1586970"/>
            <a:ext cx="12810201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225">
                <a:solidFill>
                  <a:srgbClr val="21384C"/>
                </a:solidFill>
                <a:latin typeface="Aileron Heavy"/>
              </a:rPr>
              <a:t>Languages Supported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8B18E160-2249-4E72-BB6F-293FF9D558A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517692" y="8724900"/>
            <a:ext cx="3617908" cy="13898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-1543537" y="6763230"/>
            <a:ext cx="5144475" cy="49901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353887">
            <a:off x="-1145501" y="-1752365"/>
            <a:ext cx="5351080" cy="51905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87063" y="-1652162"/>
            <a:ext cx="5144475" cy="49901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194015">
            <a:off x="14583760" y="6663026"/>
            <a:ext cx="5351080" cy="51905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29948" y="4401757"/>
            <a:ext cx="9428104" cy="1867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24"/>
              </a:lnSpc>
            </a:pPr>
            <a:r>
              <a:rPr lang="en-US" sz="14400">
                <a:solidFill>
                  <a:srgbClr val="21384C"/>
                </a:solidFill>
                <a:latin typeface="Aileron Heavy Bold"/>
              </a:rPr>
              <a:t>&lt;Tags&gt;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635EB4D-FDE0-443B-B628-5F60CEED36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8373" y="8724900"/>
            <a:ext cx="3617908" cy="13898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4337488">
            <a:off x="-2330753" y="-4990885"/>
            <a:ext cx="7620799" cy="90186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22478" y="-1183714"/>
            <a:ext cx="3555479" cy="34488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41412" y="1230383"/>
            <a:ext cx="11586671" cy="858328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5975415"/>
            <a:ext cx="3696382" cy="3282885"/>
            <a:chOff x="0" y="0"/>
            <a:chExt cx="4928510" cy="4377180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4928510" cy="1716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 spc="126">
                  <a:solidFill>
                    <a:srgbClr val="21384C"/>
                  </a:solidFill>
                  <a:latin typeface="Aileron Heavy Bold"/>
                </a:rPr>
                <a:t>Common HTML Tags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48330"/>
              <a:ext cx="4928510" cy="22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21384C"/>
                  </a:solidFill>
                  <a:latin typeface="Aileron Regular"/>
                </a:rPr>
                <a:t>These tags are mostly used in Selenium WebDriver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B39E903-14CC-4E07-9769-AAE411D23F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4800" y="32414"/>
            <a:ext cx="3617908" cy="13898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2001058" y="-4236975"/>
            <a:ext cx="9187798" cy="10873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692280">
            <a:off x="-1180407" y="4566137"/>
            <a:ext cx="9187798" cy="1087313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282224" y="1005265"/>
            <a:ext cx="11465096" cy="4575578"/>
            <a:chOff x="0" y="0"/>
            <a:chExt cx="15286795" cy="610077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498355" y="0"/>
              <a:ext cx="7624652" cy="5885946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7791436" y="4191906"/>
              <a:ext cx="7495358" cy="1908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1272"/>
                </a:lnSpc>
              </a:pPr>
              <a:r>
                <a:rPr lang="en-US" sz="9394" spc="281">
                  <a:solidFill>
                    <a:srgbClr val="21384C"/>
                  </a:solidFill>
                  <a:latin typeface="Aileron Heavy"/>
                </a:rPr>
                <a:t>Locators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2462417"/>
              <a:ext cx="3484077" cy="3638354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704386" y="7936969"/>
            <a:ext cx="5377246" cy="20657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-1543537" y="6763230"/>
            <a:ext cx="5144475" cy="49901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353887">
            <a:off x="-1145501" y="-1752365"/>
            <a:ext cx="5351080" cy="51905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87063" y="-1652162"/>
            <a:ext cx="5144475" cy="49901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194015">
            <a:off x="14583760" y="6663026"/>
            <a:ext cx="5351080" cy="51905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48190" y="1796509"/>
            <a:ext cx="14791619" cy="709107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86644" y="560477"/>
            <a:ext cx="7914712" cy="113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7"/>
              </a:lnSpc>
            </a:pPr>
            <a:r>
              <a:rPr lang="en-US" sz="8800" spc="-158">
                <a:solidFill>
                  <a:srgbClr val="21384C">
                    <a:alpha val="76863"/>
                  </a:srgbClr>
                </a:solidFill>
                <a:latin typeface="Aileron Heavy"/>
              </a:rPr>
              <a:t>Locators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30438B-9639-4AE9-8750-2491AC338C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6656" y="8724900"/>
            <a:ext cx="3617908" cy="13898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-1543537" y="6763230"/>
            <a:ext cx="5144475" cy="49901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353887">
            <a:off x="-1145501" y="-1752365"/>
            <a:ext cx="5351080" cy="51905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87063" y="-1652162"/>
            <a:ext cx="5144475" cy="49901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194015">
            <a:off x="14583760" y="6663026"/>
            <a:ext cx="5351080" cy="51905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19186" y="1894913"/>
            <a:ext cx="14282505" cy="685180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86644" y="560477"/>
            <a:ext cx="7914712" cy="113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7"/>
              </a:lnSpc>
            </a:pPr>
            <a:r>
              <a:rPr lang="en-US" sz="8800" spc="-158">
                <a:solidFill>
                  <a:srgbClr val="21384C">
                    <a:alpha val="76863"/>
                  </a:srgbClr>
                </a:solidFill>
                <a:latin typeface="Aileron Heavy"/>
              </a:rPr>
              <a:t>Locators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100703">
            <a:off x="13194080" y="6432150"/>
            <a:ext cx="6135141" cy="72605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260301">
            <a:off x="13729219" y="-2052015"/>
            <a:ext cx="5558115" cy="657765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80097" y="1679986"/>
            <a:ext cx="4915040" cy="49150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76836" y="8276474"/>
            <a:ext cx="4648911" cy="17859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95677" y="2939714"/>
            <a:ext cx="2334767" cy="23347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810804" y="2939714"/>
            <a:ext cx="2261311" cy="233476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845524" y="2939714"/>
            <a:ext cx="2465023" cy="246502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1019535"/>
            <a:ext cx="4903941" cy="1292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63"/>
              </a:lnSpc>
            </a:pPr>
            <a:r>
              <a:rPr lang="en-US" sz="8344">
                <a:solidFill>
                  <a:srgbClr val="21384C"/>
                </a:solidFill>
                <a:latin typeface="Aileron Heavy Bold"/>
              </a:rPr>
              <a:t>TOOLS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4337488">
            <a:off x="-2330753" y="-4990885"/>
            <a:ext cx="7620799" cy="90186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4165820">
            <a:off x="13448900" y="5777651"/>
            <a:ext cx="7620799" cy="90186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10950" y="874513"/>
            <a:ext cx="10266101" cy="8537974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26647540-C1DC-4348-9E25-7D0921A9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4800" y="8572500"/>
            <a:ext cx="3617908" cy="13898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15621" y="1301011"/>
            <a:ext cx="14643679" cy="222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414"/>
              </a:lnSpc>
            </a:pPr>
            <a:r>
              <a:rPr lang="en-US" sz="14512" spc="435">
                <a:solidFill>
                  <a:srgbClr val="21384C"/>
                </a:solidFill>
                <a:latin typeface="Aileron Heavy"/>
              </a:rPr>
              <a:t>Selenium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4337488">
            <a:off x="-2330753" y="-4990885"/>
            <a:ext cx="7620799" cy="90186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926266">
            <a:off x="13167065" y="5427548"/>
            <a:ext cx="7620799" cy="901869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22478" y="-1183714"/>
            <a:ext cx="3555479" cy="34488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48319" y="7449986"/>
            <a:ext cx="2381459" cy="248691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5929827-8559-46D6-8136-C78FC4B677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517692" y="8724900"/>
            <a:ext cx="3617908" cy="1389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2281533" y="-4064958"/>
            <a:ext cx="9187798" cy="10873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692280">
            <a:off x="-1180407" y="4566137"/>
            <a:ext cx="9187798" cy="10873133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769459" y="2832061"/>
            <a:ext cx="4841488" cy="4912288"/>
            <a:chOff x="0" y="0"/>
            <a:chExt cx="2952750" cy="2995930"/>
          </a:xfrm>
        </p:grpSpPr>
        <p:sp>
          <p:nvSpPr>
            <p:cNvPr id="5" name="Freeform 5"/>
            <p:cNvSpPr/>
            <p:nvPr/>
          </p:nvSpPr>
          <p:spPr>
            <a:xfrm>
              <a:off x="-2540" y="-5080"/>
              <a:ext cx="2962910" cy="3004820"/>
            </a:xfrm>
            <a:custGeom>
              <a:avLst/>
              <a:gdLst/>
              <a:ahLst/>
              <a:cxnLst/>
              <a:rect l="l" t="t" r="r" b="b"/>
              <a:pathLst>
                <a:path w="2962910" h="3004820">
                  <a:moveTo>
                    <a:pt x="2936240" y="16510"/>
                  </a:moveTo>
                  <a:lnTo>
                    <a:pt x="2926080" y="16510"/>
                  </a:lnTo>
                  <a:cubicBezTo>
                    <a:pt x="2684780" y="16510"/>
                    <a:pt x="2443480" y="19050"/>
                    <a:pt x="2203450" y="21590"/>
                  </a:cubicBezTo>
                  <a:cubicBezTo>
                    <a:pt x="1775460" y="26670"/>
                    <a:pt x="1346200" y="34290"/>
                    <a:pt x="918210" y="35560"/>
                  </a:cubicBezTo>
                  <a:cubicBezTo>
                    <a:pt x="751840" y="35560"/>
                    <a:pt x="585470" y="26670"/>
                    <a:pt x="419100" y="16510"/>
                  </a:cubicBezTo>
                  <a:cubicBezTo>
                    <a:pt x="281940" y="7620"/>
                    <a:pt x="142240" y="0"/>
                    <a:pt x="5080" y="10160"/>
                  </a:cubicBezTo>
                  <a:cubicBezTo>
                    <a:pt x="6350" y="210820"/>
                    <a:pt x="7620" y="411480"/>
                    <a:pt x="10160" y="610870"/>
                  </a:cubicBezTo>
                  <a:cubicBezTo>
                    <a:pt x="13970" y="1056640"/>
                    <a:pt x="20320" y="1502410"/>
                    <a:pt x="16510" y="1948180"/>
                  </a:cubicBezTo>
                  <a:cubicBezTo>
                    <a:pt x="15240" y="2169160"/>
                    <a:pt x="6350" y="2390140"/>
                    <a:pt x="2540" y="2611120"/>
                  </a:cubicBezTo>
                  <a:cubicBezTo>
                    <a:pt x="0" y="2730500"/>
                    <a:pt x="10160" y="2849880"/>
                    <a:pt x="17780" y="2967990"/>
                  </a:cubicBezTo>
                  <a:cubicBezTo>
                    <a:pt x="77470" y="2962910"/>
                    <a:pt x="138430" y="2966720"/>
                    <a:pt x="196850" y="2971800"/>
                  </a:cubicBezTo>
                  <a:cubicBezTo>
                    <a:pt x="287020" y="2979420"/>
                    <a:pt x="375920" y="2988310"/>
                    <a:pt x="466090" y="2992120"/>
                  </a:cubicBezTo>
                  <a:cubicBezTo>
                    <a:pt x="882650" y="3004820"/>
                    <a:pt x="1300480" y="2997200"/>
                    <a:pt x="1717040" y="2987040"/>
                  </a:cubicBezTo>
                  <a:cubicBezTo>
                    <a:pt x="2127250" y="2975610"/>
                    <a:pt x="2538730" y="2962910"/>
                    <a:pt x="2950210" y="2961640"/>
                  </a:cubicBezTo>
                  <a:cubicBezTo>
                    <a:pt x="2942590" y="2794000"/>
                    <a:pt x="2933700" y="2626360"/>
                    <a:pt x="2928620" y="2457450"/>
                  </a:cubicBezTo>
                  <a:cubicBezTo>
                    <a:pt x="2915920" y="2034540"/>
                    <a:pt x="2933700" y="1612900"/>
                    <a:pt x="2945130" y="1189990"/>
                  </a:cubicBezTo>
                  <a:cubicBezTo>
                    <a:pt x="2956560" y="800100"/>
                    <a:pt x="2962910" y="407670"/>
                    <a:pt x="2936240" y="16510"/>
                  </a:cubicBezTo>
                  <a:close/>
                </a:path>
              </a:pathLst>
            </a:custGeom>
            <a:blipFill>
              <a:blip r:embed="rId4"/>
              <a:stretch>
                <a:fillRect l="-701" t="7" r="-677" b="74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378934" y="447675"/>
            <a:ext cx="7229737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 spc="225">
                <a:solidFill>
                  <a:srgbClr val="21384C"/>
                </a:solidFill>
                <a:latin typeface="Aileron Heavy"/>
              </a:rPr>
              <a:t>Meaning?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78934" y="1954791"/>
            <a:ext cx="6666056" cy="269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300" lvl="1" indent="-247650">
              <a:lnSpc>
                <a:spcPts val="5430"/>
              </a:lnSpc>
              <a:buFont typeface="Arial"/>
              <a:buChar char="•"/>
            </a:pPr>
            <a:r>
              <a:rPr lang="en-US" sz="3000" spc="30">
                <a:solidFill>
                  <a:srgbClr val="21384C"/>
                </a:solidFill>
                <a:latin typeface="Aileron Regular"/>
              </a:rPr>
              <a:t>Chemical element with atomic number 34.</a:t>
            </a:r>
          </a:p>
          <a:p>
            <a:pPr marL="495300" lvl="1" indent="-247650">
              <a:lnSpc>
                <a:spcPts val="5430"/>
              </a:lnSpc>
              <a:buFont typeface="Arial"/>
              <a:buChar char="•"/>
            </a:pPr>
            <a:r>
              <a:rPr lang="en-US" sz="3000" spc="30">
                <a:solidFill>
                  <a:srgbClr val="21384C"/>
                </a:solidFill>
                <a:latin typeface="Aileron Regular"/>
              </a:rPr>
              <a:t>Grey crystalline non-metal with semiconducting properties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78934" y="4962525"/>
            <a:ext cx="6666056" cy="200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300" lvl="1" indent="-247650">
              <a:lnSpc>
                <a:spcPts val="5430"/>
              </a:lnSpc>
              <a:buFont typeface="Arial"/>
              <a:buChar char="•"/>
            </a:pPr>
            <a:r>
              <a:rPr lang="en-US" sz="3000" spc="30">
                <a:solidFill>
                  <a:srgbClr val="000000"/>
                </a:solidFill>
                <a:latin typeface="Aileron Regular"/>
              </a:rPr>
              <a:t>Increased dietary selenium intakes reduce the effects of mercury toxicity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93849FB9-A2C2-431D-8335-4F4209AC8B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517692" y="8724900"/>
            <a:ext cx="3617908" cy="1389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926266">
            <a:off x="11441574" y="4946241"/>
            <a:ext cx="7620799" cy="90186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7000"/>
          </a:blip>
          <a:srcRect/>
          <a:stretch>
            <a:fillRect/>
          </a:stretch>
        </p:blipFill>
        <p:spPr>
          <a:xfrm rot="-5224584">
            <a:off x="-4146498" y="-4509349"/>
            <a:ext cx="7620799" cy="90186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39929" y="2127901"/>
            <a:ext cx="6859899" cy="151545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144000" y="2127901"/>
            <a:ext cx="6107973" cy="22675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39929" y="3759926"/>
            <a:ext cx="6859899" cy="185863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43961" y="5494434"/>
            <a:ext cx="6955868" cy="188711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598457" y="311808"/>
            <a:ext cx="10314536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225">
                <a:solidFill>
                  <a:srgbClr val="21384C"/>
                </a:solidFill>
                <a:latin typeface="Aileron Heavy"/>
              </a:rPr>
              <a:t>Selenium Projects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526177"/>
            <a:ext cx="7955262" cy="1732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9"/>
              </a:lnSpc>
            </a:pPr>
            <a:r>
              <a:rPr lang="en-US" sz="5682" spc="170" dirty="0">
                <a:solidFill>
                  <a:srgbClr val="21384C"/>
                </a:solidFill>
                <a:latin typeface="Aileron Heavy"/>
              </a:rPr>
              <a:t>The Latest Version is</a:t>
            </a:r>
          </a:p>
          <a:p>
            <a:pPr algn="ctr">
              <a:lnSpc>
                <a:spcPts val="6819"/>
              </a:lnSpc>
            </a:pPr>
            <a:r>
              <a:rPr lang="en-US" sz="5682" spc="170" dirty="0">
                <a:solidFill>
                  <a:srgbClr val="21384C"/>
                </a:solidFill>
                <a:latin typeface="Aileron Heavy"/>
              </a:rPr>
              <a:t>4.0.0 - </a:t>
            </a:r>
            <a:r>
              <a:rPr lang="en-US" sz="5682" spc="170" dirty="0" smtClean="0">
                <a:solidFill>
                  <a:srgbClr val="21384C"/>
                </a:solidFill>
                <a:latin typeface="Aileron Heavy"/>
              </a:rPr>
              <a:t>alpha-5</a:t>
            </a:r>
            <a:endParaRPr lang="en-US" sz="5682" spc="170" dirty="0">
              <a:solidFill>
                <a:srgbClr val="21384C"/>
              </a:solidFill>
              <a:latin typeface="Aileron Heavy"/>
            </a:endParaRPr>
          </a:p>
        </p:txBody>
      </p:sp>
      <p:pic>
        <p:nvPicPr>
          <p:cNvPr id="10" name="Picture 2" descr="Image result for testleaf logo&quot;">
            <a:extLst>
              <a:ext uri="{FF2B5EF4-FFF2-40B4-BE49-F238E27FC236}">
                <a16:creationId xmlns:a16="http://schemas.microsoft.com/office/drawing/2014/main" id="{4641ECE0-2424-4E9A-A418-B1A7D256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400" y="8563500"/>
            <a:ext cx="3614404" cy="1389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911543">
            <a:off x="9791119" y="-3819903"/>
            <a:ext cx="9959885" cy="117868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8665459">
            <a:off x="-533510" y="4325708"/>
            <a:ext cx="8844931" cy="1046737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071733" y="242785"/>
            <a:ext cx="2080787" cy="21729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52325" y="7803863"/>
            <a:ext cx="5410080" cy="207999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09831" y="2415710"/>
            <a:ext cx="11855466" cy="129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8468" spc="254">
                <a:solidFill>
                  <a:srgbClr val="7ED957"/>
                </a:solidFill>
                <a:latin typeface="Aileron Heavy"/>
              </a:rPr>
              <a:t>History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-3734304" y="4681328"/>
            <a:ext cx="9187798" cy="10873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21274">
            <a:off x="15060803" y="-1587713"/>
            <a:ext cx="4396994" cy="42650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18146" y="535304"/>
            <a:ext cx="3678026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000"/>
              </a:lnSpc>
            </a:pPr>
            <a:r>
              <a:rPr lang="en-US" sz="7500" spc="225">
                <a:solidFill>
                  <a:srgbClr val="21384C"/>
                </a:solidFill>
                <a:latin typeface="Aileron Heavy"/>
              </a:rPr>
              <a:t>History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9595" y="1993211"/>
            <a:ext cx="15979480" cy="608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210" lvl="1" indent="-277605">
              <a:lnSpc>
                <a:spcPts val="6086"/>
              </a:lnSpc>
              <a:buFont typeface="Arial"/>
              <a:buChar char="•"/>
            </a:pPr>
            <a:r>
              <a:rPr lang="en-US" sz="3362" spc="33">
                <a:solidFill>
                  <a:srgbClr val="000000"/>
                </a:solidFill>
                <a:latin typeface="Aileron Regular"/>
              </a:rPr>
              <a:t>2004 - </a:t>
            </a:r>
            <a:r>
              <a:rPr lang="en-US" sz="3362" spc="33">
                <a:solidFill>
                  <a:srgbClr val="FF914D"/>
                </a:solidFill>
                <a:latin typeface="Aileron Regular Bold"/>
              </a:rPr>
              <a:t>Jason Huggins</a:t>
            </a:r>
            <a:r>
              <a:rPr lang="en-US" sz="3362" spc="33">
                <a:solidFill>
                  <a:srgbClr val="000000"/>
                </a:solidFill>
                <a:latin typeface="Aileron Regular"/>
              </a:rPr>
              <a:t> was testing an internal application at Thoughtworks.</a:t>
            </a:r>
          </a:p>
          <a:p>
            <a:pPr marL="555210" lvl="1" indent="-277605">
              <a:lnSpc>
                <a:spcPts val="6086"/>
              </a:lnSpc>
              <a:buFont typeface="Arial"/>
              <a:buChar char="•"/>
            </a:pPr>
            <a:r>
              <a:rPr lang="en-US" sz="3362" spc="33">
                <a:solidFill>
                  <a:srgbClr val="000000"/>
                </a:solidFill>
                <a:latin typeface="Aileron Regular"/>
              </a:rPr>
              <a:t>That library eventually became Selenium Core, which underlies all the functionality of Selenium Remote Control (RC) and Selenium IDE.</a:t>
            </a:r>
          </a:p>
          <a:p>
            <a:pPr marL="555210" lvl="1" indent="-277605">
              <a:lnSpc>
                <a:spcPts val="6086"/>
              </a:lnSpc>
              <a:buFont typeface="Arial"/>
              <a:buChar char="•"/>
            </a:pPr>
            <a:r>
              <a:rPr lang="en-US" sz="3362" spc="33">
                <a:solidFill>
                  <a:srgbClr val="000000"/>
                </a:solidFill>
                <a:latin typeface="Aileron Regular"/>
              </a:rPr>
              <a:t>In 2006, </a:t>
            </a:r>
            <a:r>
              <a:rPr lang="en-US" sz="3362" spc="33">
                <a:solidFill>
                  <a:srgbClr val="FF5757"/>
                </a:solidFill>
                <a:latin typeface="Aileron Regular Bold"/>
              </a:rPr>
              <a:t>Simon Stewart</a:t>
            </a:r>
            <a:r>
              <a:rPr lang="en-US" sz="3362" spc="33">
                <a:solidFill>
                  <a:srgbClr val="000000"/>
                </a:solidFill>
                <a:latin typeface="Aileron Regular"/>
              </a:rPr>
              <a:t> started work on a project – WebDriver. Google had long been a heavy user of Selenium, but testers had to work around the limitations of the product.</a:t>
            </a:r>
          </a:p>
          <a:p>
            <a:pPr marL="555210" lvl="1" indent="-277605">
              <a:lnSpc>
                <a:spcPts val="6086"/>
              </a:lnSpc>
              <a:buFont typeface="Arial"/>
              <a:buChar char="•"/>
            </a:pPr>
            <a:r>
              <a:rPr lang="en-US" sz="3362" spc="33">
                <a:solidFill>
                  <a:srgbClr val="FF5757"/>
                </a:solidFill>
                <a:latin typeface="Aileron Regular Bold"/>
              </a:rPr>
              <a:t>Simon Stewart</a:t>
            </a:r>
            <a:r>
              <a:rPr lang="en-US" sz="3362" spc="33">
                <a:solidFill>
                  <a:srgbClr val="000000"/>
                </a:solidFill>
                <a:latin typeface="Aileron Regular"/>
              </a:rPr>
              <a:t>, the creator of Selenium WebDriver, in a joint email to the WebDriver and Selenium community on </a:t>
            </a:r>
            <a:r>
              <a:rPr lang="en-US" sz="3362" spc="33">
                <a:solidFill>
                  <a:srgbClr val="000000"/>
                </a:solidFill>
                <a:latin typeface="Aileron Regular Bold"/>
              </a:rPr>
              <a:t>August 6, 2009</a:t>
            </a:r>
            <a:r>
              <a:rPr lang="en-US" sz="3362" spc="33">
                <a:solidFill>
                  <a:srgbClr val="000000"/>
                </a:solidFill>
                <a:latin typeface="Aileron Regular"/>
              </a:rPr>
              <a:t>.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800691B-9AFB-4AE7-A647-D7F1E5944F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517692" y="8724900"/>
            <a:ext cx="3617908" cy="1389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4353887">
            <a:off x="-1320187" y="-2257016"/>
            <a:ext cx="5351080" cy="51905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6194015">
            <a:off x="14583760" y="6663026"/>
            <a:ext cx="5351080" cy="5190548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55353" y="1028700"/>
            <a:ext cx="2455252" cy="2455243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215202" y="1028700"/>
            <a:ext cx="2455252" cy="2455243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087828" y="1028700"/>
            <a:ext cx="2455252" cy="245524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5750" b="-15750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816468" y="1028700"/>
            <a:ext cx="2455252" cy="2455243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485227" y="1028700"/>
            <a:ext cx="2455252" cy="2455243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5201055" y="1028700"/>
            <a:ext cx="2455252" cy="2455243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6" name="AutoShape 16"/>
          <p:cNvSpPr/>
          <p:nvPr/>
        </p:nvSpPr>
        <p:spPr>
          <a:xfrm rot="-5400000">
            <a:off x="9093340" y="-3970086"/>
            <a:ext cx="101320" cy="18288000"/>
          </a:xfrm>
          <a:prstGeom prst="rect">
            <a:avLst/>
          </a:prstGeom>
          <a:solidFill>
            <a:srgbClr val="FFCECE"/>
          </a:solidFill>
        </p:spPr>
      </p:sp>
      <p:sp>
        <p:nvSpPr>
          <p:cNvPr id="17" name="AutoShape 17"/>
          <p:cNvSpPr/>
          <p:nvPr/>
        </p:nvSpPr>
        <p:spPr>
          <a:xfrm>
            <a:off x="2437360" y="5048052"/>
            <a:ext cx="291238" cy="251722"/>
          </a:xfrm>
          <a:prstGeom prst="rect">
            <a:avLst/>
          </a:prstGeom>
          <a:solidFill>
            <a:srgbClr val="21384C"/>
          </a:solidFill>
        </p:spPr>
      </p:sp>
      <p:sp>
        <p:nvSpPr>
          <p:cNvPr id="18" name="AutoShape 18"/>
          <p:cNvSpPr/>
          <p:nvPr/>
        </p:nvSpPr>
        <p:spPr>
          <a:xfrm>
            <a:off x="5297209" y="5048052"/>
            <a:ext cx="291238" cy="251722"/>
          </a:xfrm>
          <a:prstGeom prst="rect">
            <a:avLst/>
          </a:prstGeom>
          <a:solidFill>
            <a:srgbClr val="21384C"/>
          </a:solidFill>
        </p:spPr>
      </p:sp>
      <p:sp>
        <p:nvSpPr>
          <p:cNvPr id="19" name="AutoShape 19"/>
          <p:cNvSpPr/>
          <p:nvPr/>
        </p:nvSpPr>
        <p:spPr>
          <a:xfrm>
            <a:off x="8169835" y="5048052"/>
            <a:ext cx="291238" cy="251722"/>
          </a:xfrm>
          <a:prstGeom prst="rect">
            <a:avLst/>
          </a:prstGeom>
          <a:solidFill>
            <a:srgbClr val="21384C"/>
          </a:solidFill>
        </p:spPr>
      </p:sp>
      <p:sp>
        <p:nvSpPr>
          <p:cNvPr id="20" name="AutoShape 20"/>
          <p:cNvSpPr/>
          <p:nvPr/>
        </p:nvSpPr>
        <p:spPr>
          <a:xfrm>
            <a:off x="10898475" y="5048052"/>
            <a:ext cx="291238" cy="251722"/>
          </a:xfrm>
          <a:prstGeom prst="rect">
            <a:avLst/>
          </a:prstGeom>
          <a:solidFill>
            <a:srgbClr val="21384C"/>
          </a:solidFill>
        </p:spPr>
      </p:sp>
      <p:sp>
        <p:nvSpPr>
          <p:cNvPr id="21" name="AutoShape 21"/>
          <p:cNvSpPr/>
          <p:nvPr/>
        </p:nvSpPr>
        <p:spPr>
          <a:xfrm>
            <a:off x="13567234" y="5048052"/>
            <a:ext cx="291238" cy="251722"/>
          </a:xfrm>
          <a:prstGeom prst="rect">
            <a:avLst/>
          </a:prstGeom>
          <a:solidFill>
            <a:srgbClr val="21384C"/>
          </a:solidFill>
        </p:spPr>
      </p:sp>
      <p:sp>
        <p:nvSpPr>
          <p:cNvPr id="22" name="AutoShape 22"/>
          <p:cNvSpPr/>
          <p:nvPr/>
        </p:nvSpPr>
        <p:spPr>
          <a:xfrm>
            <a:off x="16283062" y="5048052"/>
            <a:ext cx="291238" cy="251722"/>
          </a:xfrm>
          <a:prstGeom prst="rect">
            <a:avLst/>
          </a:prstGeom>
          <a:solidFill>
            <a:srgbClr val="21384C"/>
          </a:solidFill>
        </p:spPr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959618" y="6240943"/>
            <a:ext cx="2711673" cy="1935148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523024" y="6521747"/>
            <a:ext cx="1962203" cy="1373542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3279904" y="6629949"/>
            <a:ext cx="1157136" cy="115713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455513" y="6521747"/>
            <a:ext cx="1962203" cy="1373542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783589" y="6521747"/>
            <a:ext cx="1112011" cy="2034053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679354" y="6629949"/>
            <a:ext cx="1526948" cy="1372682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516306" y="3668489"/>
            <a:ext cx="2133346" cy="100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3304" spc="99">
                <a:solidFill>
                  <a:srgbClr val="21384C"/>
                </a:solidFill>
                <a:latin typeface="Aileron Heavy"/>
              </a:rPr>
              <a:t>Simon Stewart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376155" y="3668489"/>
            <a:ext cx="2133346" cy="100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3304" spc="99">
                <a:solidFill>
                  <a:srgbClr val="21384C"/>
                </a:solidFill>
                <a:latin typeface="Aileron Heavy"/>
              </a:rPr>
              <a:t>Julian Harty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248781" y="3668489"/>
            <a:ext cx="2133346" cy="100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3304" spc="99">
                <a:solidFill>
                  <a:srgbClr val="21384C"/>
                </a:solidFill>
                <a:latin typeface="Aileron Heavy"/>
              </a:rPr>
              <a:t>Jari Bakken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977422" y="3668489"/>
            <a:ext cx="2133346" cy="100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3304" spc="99">
                <a:solidFill>
                  <a:srgbClr val="21384C"/>
                </a:solidFill>
                <a:latin typeface="Aileron Heavy"/>
              </a:rPr>
              <a:t>David Burns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646180" y="3668489"/>
            <a:ext cx="2133346" cy="100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3304" spc="99">
                <a:solidFill>
                  <a:srgbClr val="21384C"/>
                </a:solidFill>
                <a:latin typeface="Aileron Heavy"/>
              </a:rPr>
              <a:t>Anthony Long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362008" y="3668489"/>
            <a:ext cx="2133346" cy="100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3304" spc="99">
                <a:solidFill>
                  <a:srgbClr val="21384C"/>
                </a:solidFill>
                <a:latin typeface="Aileron Heavy"/>
              </a:rPr>
              <a:t>Jim Evans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93944" y="5830822"/>
            <a:ext cx="1978069" cy="410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16">
                <a:solidFill>
                  <a:srgbClr val="21384C"/>
                </a:solidFill>
                <a:latin typeface="Aileron Regular Bold Italics"/>
              </a:rPr>
              <a:t>The Origin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453794" y="5830822"/>
            <a:ext cx="1978069" cy="410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16">
                <a:solidFill>
                  <a:srgbClr val="21384C"/>
                </a:solidFill>
                <a:latin typeface="Aileron Regular Bold Italics"/>
              </a:rPr>
              <a:t>Since 2007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326419" y="5830822"/>
            <a:ext cx="1978069" cy="410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16">
                <a:solidFill>
                  <a:srgbClr val="21384C"/>
                </a:solidFill>
                <a:latin typeface="Aileron Regular Bold Italics"/>
              </a:rPr>
              <a:t>Since 2009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055060" y="5830822"/>
            <a:ext cx="1978069" cy="410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16">
                <a:solidFill>
                  <a:srgbClr val="21384C"/>
                </a:solidFill>
                <a:latin typeface="Aileron Regular Bold Italics"/>
              </a:rPr>
              <a:t>Since 2010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801457" y="5830822"/>
            <a:ext cx="1978069" cy="410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16">
                <a:solidFill>
                  <a:srgbClr val="21384C"/>
                </a:solidFill>
                <a:latin typeface="Aileron Regular Bold Italics"/>
              </a:rPr>
              <a:t>Since 2008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439646" y="5830822"/>
            <a:ext cx="1978069" cy="410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16">
                <a:solidFill>
                  <a:srgbClr val="21384C"/>
                </a:solidFill>
                <a:latin typeface="Aileron Regular Bold Italics"/>
              </a:rPr>
              <a:t>Since 2009</a:t>
            </a:r>
          </a:p>
        </p:txBody>
      </p:sp>
      <p:pic>
        <p:nvPicPr>
          <p:cNvPr id="41" name="Picture 7">
            <a:extLst>
              <a:ext uri="{FF2B5EF4-FFF2-40B4-BE49-F238E27FC236}">
                <a16:creationId xmlns:a16="http://schemas.microsoft.com/office/drawing/2014/main" id="{4F137E85-DC16-446D-9998-C38E21B993E5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200859" y="8623580"/>
            <a:ext cx="3617908" cy="1389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4337488">
            <a:off x="-2330753" y="-4990885"/>
            <a:ext cx="7620799" cy="90186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4165820">
            <a:off x="13448900" y="5777651"/>
            <a:ext cx="7620799" cy="90186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67615" y="2824091"/>
            <a:ext cx="6152769" cy="615276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03930" y="1174812"/>
            <a:ext cx="5680140" cy="121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56"/>
              </a:lnSpc>
            </a:pPr>
            <a:r>
              <a:rPr lang="en-US" sz="7769" spc="466">
                <a:solidFill>
                  <a:srgbClr val="21384C"/>
                </a:solidFill>
                <a:latin typeface="Aileron Heavy Bold"/>
              </a:rPr>
              <a:t>TODAY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47972" y="4536093"/>
            <a:ext cx="2613058" cy="272876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2720" b="2720"/>
          <a:stretch>
            <a:fillRect/>
          </a:stretch>
        </p:blipFill>
        <p:spPr>
          <a:xfrm>
            <a:off x="13869749" y="4357824"/>
            <a:ext cx="1783774" cy="3085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DA00B2-04CE-4666-8D08-9183BF6649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478000" y="8706636"/>
            <a:ext cx="3617908" cy="13898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4353887">
            <a:off x="-1145501" y="-1752365"/>
            <a:ext cx="5351080" cy="51905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6194015">
            <a:off x="14583760" y="6663026"/>
            <a:ext cx="5351080" cy="51905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70981" y="3208657"/>
            <a:ext cx="13346037" cy="570207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738899" y="1441937"/>
            <a:ext cx="12810201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225">
                <a:solidFill>
                  <a:srgbClr val="21384C"/>
                </a:solidFill>
                <a:latin typeface="Aileron Heavy"/>
              </a:rPr>
              <a:t>Browsers Supported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8056AF6-2896-4876-82C6-95C5E71DA3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2400" y="8724900"/>
            <a:ext cx="3617908" cy="13898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181</Words>
  <Application>Microsoft Office PowerPoint</Application>
  <PresentationFormat>Custom</PresentationFormat>
  <Paragraphs>37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Aileron Regular</vt:lpstr>
      <vt:lpstr>Calibri</vt:lpstr>
      <vt:lpstr>Aileron Regular Bold</vt:lpstr>
      <vt:lpstr>Arial</vt:lpstr>
      <vt:lpstr>Aileron Heavy Bold</vt:lpstr>
      <vt:lpstr>Aileron Regular Bold Italics</vt:lpstr>
      <vt:lpstr>Aileron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White BG + Blobs Sales Presentation</dc:title>
  <cp:lastModifiedBy>hp</cp:lastModifiedBy>
  <cp:revision>5</cp:revision>
  <dcterms:created xsi:type="dcterms:W3CDTF">2006-08-16T00:00:00Z</dcterms:created>
  <dcterms:modified xsi:type="dcterms:W3CDTF">2020-05-09T08:11:08Z</dcterms:modified>
  <dc:identifier>DADyL4Dkous</dc:identifier>
</cp:coreProperties>
</file>